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handoutMasterIdLst>
    <p:handoutMasterId r:id="rId14"/>
  </p:handoutMasterIdLst>
  <p:sldIdLst>
    <p:sldId id="256" r:id="rId2"/>
    <p:sldId id="271" r:id="rId3"/>
    <p:sldId id="272" r:id="rId4"/>
    <p:sldId id="273" r:id="rId5"/>
    <p:sldId id="274" r:id="rId6"/>
    <p:sldId id="275" r:id="rId7"/>
    <p:sldId id="279" r:id="rId8"/>
    <p:sldId id="276" r:id="rId9"/>
    <p:sldId id="277" r:id="rId10"/>
    <p:sldId id="278"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487" autoAdjust="0"/>
  </p:normalViewPr>
  <p:slideViewPr>
    <p:cSldViewPr snapToGrid="0">
      <p:cViewPr varScale="1">
        <p:scale>
          <a:sx n="56" d="100"/>
          <a:sy n="56" d="100"/>
        </p:scale>
        <p:origin x="1714" y="53"/>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NAK SAHA" userId="2d56041de67fd089" providerId="LiveId" clId="{865BEAA3-3AA5-4638-9D21-06A89F800D62}"/>
    <pc:docChg chg="custSel addSld modSld">
      <pc:chgData name="ROUNAK SAHA" userId="2d56041de67fd089" providerId="LiveId" clId="{865BEAA3-3AA5-4638-9D21-06A89F800D62}" dt="2025-05-22T17:35:32.809" v="41"/>
      <pc:docMkLst>
        <pc:docMk/>
      </pc:docMkLst>
      <pc:sldChg chg="modTransition">
        <pc:chgData name="ROUNAK SAHA" userId="2d56041de67fd089" providerId="LiveId" clId="{865BEAA3-3AA5-4638-9D21-06A89F800D62}" dt="2025-05-22T09:32:46.602" v="2"/>
        <pc:sldMkLst>
          <pc:docMk/>
          <pc:sldMk cId="322398974" sldId="256"/>
        </pc:sldMkLst>
      </pc:sldChg>
      <pc:sldChg chg="modTransition">
        <pc:chgData name="ROUNAK SAHA" userId="2d56041de67fd089" providerId="LiveId" clId="{865BEAA3-3AA5-4638-9D21-06A89F800D62}" dt="2025-05-22T09:32:02.449" v="0"/>
        <pc:sldMkLst>
          <pc:docMk/>
          <pc:sldMk cId="2372968877" sldId="264"/>
        </pc:sldMkLst>
      </pc:sldChg>
      <pc:sldChg chg="modTransition">
        <pc:chgData name="ROUNAK SAHA" userId="2d56041de67fd089" providerId="LiveId" clId="{865BEAA3-3AA5-4638-9D21-06A89F800D62}" dt="2025-05-22T09:33:26.199" v="3"/>
        <pc:sldMkLst>
          <pc:docMk/>
          <pc:sldMk cId="2228384443" sldId="271"/>
        </pc:sldMkLst>
      </pc:sldChg>
      <pc:sldChg chg="modTransition">
        <pc:chgData name="ROUNAK SAHA" userId="2d56041de67fd089" providerId="LiveId" clId="{865BEAA3-3AA5-4638-9D21-06A89F800D62}" dt="2025-05-22T09:33:28.384" v="4"/>
        <pc:sldMkLst>
          <pc:docMk/>
          <pc:sldMk cId="3142521667" sldId="272"/>
        </pc:sldMkLst>
      </pc:sldChg>
      <pc:sldChg chg="modTransition">
        <pc:chgData name="ROUNAK SAHA" userId="2d56041de67fd089" providerId="LiveId" clId="{865BEAA3-3AA5-4638-9D21-06A89F800D62}" dt="2025-05-22T09:33:30.520" v="5"/>
        <pc:sldMkLst>
          <pc:docMk/>
          <pc:sldMk cId="643754508" sldId="273"/>
        </pc:sldMkLst>
      </pc:sldChg>
      <pc:sldChg chg="modTransition">
        <pc:chgData name="ROUNAK SAHA" userId="2d56041de67fd089" providerId="LiveId" clId="{865BEAA3-3AA5-4638-9D21-06A89F800D62}" dt="2025-05-22T09:33:33.926" v="6"/>
        <pc:sldMkLst>
          <pc:docMk/>
          <pc:sldMk cId="570005563" sldId="274"/>
        </pc:sldMkLst>
      </pc:sldChg>
      <pc:sldChg chg="modTransition">
        <pc:chgData name="ROUNAK SAHA" userId="2d56041de67fd089" providerId="LiveId" clId="{865BEAA3-3AA5-4638-9D21-06A89F800D62}" dt="2025-05-22T09:33:36.691" v="7"/>
        <pc:sldMkLst>
          <pc:docMk/>
          <pc:sldMk cId="3376339755" sldId="275"/>
        </pc:sldMkLst>
      </pc:sldChg>
      <pc:sldChg chg="modTransition">
        <pc:chgData name="ROUNAK SAHA" userId="2d56041de67fd089" providerId="LiveId" clId="{865BEAA3-3AA5-4638-9D21-06A89F800D62}" dt="2025-05-22T09:33:39.807" v="8"/>
        <pc:sldMkLst>
          <pc:docMk/>
          <pc:sldMk cId="994524522" sldId="276"/>
        </pc:sldMkLst>
      </pc:sldChg>
      <pc:sldChg chg="modTransition">
        <pc:chgData name="ROUNAK SAHA" userId="2d56041de67fd089" providerId="LiveId" clId="{865BEAA3-3AA5-4638-9D21-06A89F800D62}" dt="2025-05-22T09:33:43.032" v="9"/>
        <pc:sldMkLst>
          <pc:docMk/>
          <pc:sldMk cId="359604796" sldId="277"/>
        </pc:sldMkLst>
      </pc:sldChg>
      <pc:sldChg chg="modTransition">
        <pc:chgData name="ROUNAK SAHA" userId="2d56041de67fd089" providerId="LiveId" clId="{865BEAA3-3AA5-4638-9D21-06A89F800D62}" dt="2025-05-22T09:33:46.608" v="10"/>
        <pc:sldMkLst>
          <pc:docMk/>
          <pc:sldMk cId="3034009955" sldId="278"/>
        </pc:sldMkLst>
      </pc:sldChg>
      <pc:sldChg chg="addSp delSp modSp new mod modTransition">
        <pc:chgData name="ROUNAK SAHA" userId="2d56041de67fd089" providerId="LiveId" clId="{865BEAA3-3AA5-4638-9D21-06A89F800D62}" dt="2025-05-22T17:35:32.809" v="41"/>
        <pc:sldMkLst>
          <pc:docMk/>
          <pc:sldMk cId="3507050384" sldId="279"/>
        </pc:sldMkLst>
        <pc:spChg chg="mod">
          <ac:chgData name="ROUNAK SAHA" userId="2d56041de67fd089" providerId="LiveId" clId="{865BEAA3-3AA5-4638-9D21-06A89F800D62}" dt="2025-05-22T16:36:34.767" v="37" actId="1076"/>
          <ac:spMkLst>
            <pc:docMk/>
            <pc:sldMk cId="3507050384" sldId="279"/>
            <ac:spMk id="2" creationId="{75E8930F-D16A-970F-0A42-1A8196A0BADD}"/>
          </ac:spMkLst>
        </pc:spChg>
        <pc:spChg chg="del">
          <ac:chgData name="ROUNAK SAHA" userId="2d56041de67fd089" providerId="LiveId" clId="{865BEAA3-3AA5-4638-9D21-06A89F800D62}" dt="2025-05-22T16:31:23.804" v="12" actId="931"/>
          <ac:spMkLst>
            <pc:docMk/>
            <pc:sldMk cId="3507050384" sldId="279"/>
            <ac:spMk id="3" creationId="{74C65B2B-8784-A89B-9E97-9B173C1D975B}"/>
          </ac:spMkLst>
        </pc:spChg>
        <pc:spChg chg="del mod">
          <ac:chgData name="ROUNAK SAHA" userId="2d56041de67fd089" providerId="LiveId" clId="{865BEAA3-3AA5-4638-9D21-06A89F800D62}" dt="2025-05-22T16:35:26.310" v="28"/>
          <ac:spMkLst>
            <pc:docMk/>
            <pc:sldMk cId="3507050384" sldId="279"/>
            <ac:spMk id="4" creationId="{3951324F-A217-3E1C-F5E1-5035762FB042}"/>
          </ac:spMkLst>
        </pc:spChg>
        <pc:spChg chg="add mod">
          <ac:chgData name="ROUNAK SAHA" userId="2d56041de67fd089" providerId="LiveId" clId="{865BEAA3-3AA5-4638-9D21-06A89F800D62}" dt="2025-05-22T16:36:54.557" v="40" actId="1076"/>
          <ac:spMkLst>
            <pc:docMk/>
            <pc:sldMk cId="3507050384" sldId="279"/>
            <ac:spMk id="7" creationId="{445CA50F-64D6-C687-32ED-EDA555D025F0}"/>
          </ac:spMkLst>
        </pc:spChg>
        <pc:picChg chg="add mod">
          <ac:chgData name="ROUNAK SAHA" userId="2d56041de67fd089" providerId="LiveId" clId="{865BEAA3-3AA5-4638-9D21-06A89F800D62}" dt="2025-05-22T16:31:41.692" v="18" actId="14100"/>
          <ac:picMkLst>
            <pc:docMk/>
            <pc:sldMk cId="3507050384" sldId="279"/>
            <ac:picMk id="6" creationId="{2215C7AA-4A71-88A8-EEAF-E6EE59C8270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5/22/2025</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5/22/2025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3312293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5779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71410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94534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50058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74041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05913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6277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88821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891153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39510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516515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5227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466078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5833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039875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45731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DECF21A4-E71B-4D3A-AF45-E989C23A7BB1}" type="datetimeFigureOut">
              <a:rPr lang="en-US" smtClean="0"/>
              <a:t>5/22/2025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504362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ECF21A4-E71B-4D3A-AF45-E989C23A7BB1}" type="datetimeFigureOut">
              <a:rPr lang="en-US" smtClean="0"/>
              <a:t>5/22/2025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8098843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3.svg"/><Relationship Id="rId4" Type="http://schemas.openxmlformats.org/officeDocument/2006/relationships/image" Target="../media/image9.sv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hyperlink" Target="https://github.com/rounak393/autopace" TargetMode="External"/><Relationship Id="rId1" Type="http://schemas.openxmlformats.org/officeDocument/2006/relationships/slideLayout" Target="../slideLayouts/slideLayout4.xml"/><Relationship Id="rId4" Type="http://schemas.openxmlformats.org/officeDocument/2006/relationships/image" Target="../media/image13.jfif"/></Relationships>
</file>

<file path=ppt/slides/_rels/slide5.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416321" y="4107666"/>
            <a:ext cx="7775679" cy="3466742"/>
          </a:xfrm>
        </p:spPr>
        <p:txBody>
          <a:bodyPr anchor="t">
            <a:normAutofit/>
          </a:bodyPr>
          <a:lstStyle/>
          <a:p>
            <a:pPr algn="l"/>
            <a:r>
              <a:rPr lang="en-US" sz="2400" dirty="0">
                <a:latin typeface="Algerian" panose="04020705040A02060702" pitchFamily="82" charset="0"/>
                <a:cs typeface="Segoe UI" panose="020B0502040204020203" pitchFamily="34" charset="0"/>
              </a:rPr>
              <a:t>Name of the intern         :</a:t>
            </a:r>
            <a:r>
              <a:rPr lang="en-US" sz="2400" dirty="0" err="1">
                <a:latin typeface="Algerian" panose="04020705040A02060702" pitchFamily="82" charset="0"/>
                <a:cs typeface="Segoe UI" panose="020B0502040204020203" pitchFamily="34" charset="0"/>
              </a:rPr>
              <a:t>rounak</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saha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branch/institute            :</a:t>
            </a:r>
            <a:r>
              <a:rPr lang="en-US" sz="2400" dirty="0" err="1">
                <a:latin typeface="Algerian" panose="04020705040A02060702" pitchFamily="82" charset="0"/>
                <a:cs typeface="Segoe UI" panose="020B0502040204020203" pitchFamily="34" charset="0"/>
              </a:rPr>
              <a:t>ece</a:t>
            </a:r>
            <a:r>
              <a:rPr lang="en-US" sz="2400" dirty="0">
                <a:latin typeface="Algerian" panose="04020705040A02060702" pitchFamily="82" charset="0"/>
                <a:cs typeface="Segoe UI" panose="020B0502040204020203" pitchFamily="34" charset="0"/>
              </a:rPr>
              <a:t>/</a:t>
            </a:r>
            <a:r>
              <a:rPr lang="en-US" sz="2400" dirty="0" err="1">
                <a:latin typeface="Algerian" panose="04020705040A02060702" pitchFamily="82" charset="0"/>
                <a:cs typeface="Segoe UI" panose="020B0502040204020203" pitchFamily="34" charset="0"/>
              </a:rPr>
              <a:t>iem</a:t>
            </a:r>
            <a:r>
              <a:rPr lang="en-US" sz="2400" dirty="0">
                <a:latin typeface="Algerian" panose="04020705040A02060702" pitchFamily="82" charset="0"/>
                <a:cs typeface="Segoe UI" panose="020B0502040204020203" pitchFamily="34" charset="0"/>
              </a:rPr>
              <a:t> Kolkata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guide                                     :</a:t>
            </a:r>
            <a:r>
              <a:rPr lang="en-US" sz="2400" dirty="0" err="1">
                <a:latin typeface="Algerian" panose="04020705040A02060702" pitchFamily="82" charset="0"/>
                <a:cs typeface="Segoe UI" panose="020B0502040204020203" pitchFamily="34" charset="0"/>
              </a:rPr>
              <a:t>dR.sujoy</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kumar</a:t>
            </a:r>
            <a:r>
              <a:rPr lang="en-US" sz="2400" dirty="0">
                <a:latin typeface="Algerian" panose="04020705040A02060702" pitchFamily="82" charset="0"/>
                <a:cs typeface="Segoe UI" panose="020B0502040204020203" pitchFamily="34" charset="0"/>
              </a:rPr>
              <a:t> </a:t>
            </a:r>
            <a:r>
              <a:rPr lang="en-US" sz="2400" dirty="0" err="1">
                <a:latin typeface="Algerian" panose="04020705040A02060702" pitchFamily="82" charset="0"/>
                <a:cs typeface="Segoe UI" panose="020B0502040204020203" pitchFamily="34" charset="0"/>
              </a:rPr>
              <a:t>biswas</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internship institute       :ideas-</a:t>
            </a:r>
            <a:r>
              <a:rPr lang="en-US" sz="2400" dirty="0" err="1">
                <a:latin typeface="Algerian" panose="04020705040A02060702" pitchFamily="82" charset="0"/>
                <a:cs typeface="Segoe UI" panose="020B0502040204020203" pitchFamily="34" charset="0"/>
              </a:rPr>
              <a:t>isi</a:t>
            </a:r>
            <a:r>
              <a:rPr lang="en-US" sz="2400" dirty="0">
                <a:latin typeface="Algerian" panose="04020705040A02060702" pitchFamily="82" charset="0"/>
                <a:cs typeface="Segoe UI" panose="020B0502040204020203" pitchFamily="34" charset="0"/>
              </a:rPr>
              <a:t> Kolkata</a:t>
            </a:r>
            <a:br>
              <a:rPr lang="en-US" sz="2400" dirty="0">
                <a:latin typeface="Algerian" panose="04020705040A02060702" pitchFamily="82" charset="0"/>
                <a:cs typeface="Segoe UI" panose="020B0502040204020203" pitchFamily="34" charset="0"/>
              </a:rPr>
            </a:br>
            <a:r>
              <a:rPr lang="en-US" sz="2400" dirty="0">
                <a:latin typeface="Algerian" panose="04020705040A02060702" pitchFamily="82" charset="0"/>
                <a:cs typeface="Segoe UI" panose="020B0502040204020203" pitchFamily="34" charset="0"/>
              </a:rPr>
              <a:t>duration                              :14.01.2025-30.04.2025</a:t>
            </a:r>
            <a:br>
              <a:rPr lang="en-US" sz="2400" dirty="0">
                <a:latin typeface="Algerian" panose="04020705040A02060702" pitchFamily="82" charset="0"/>
                <a:cs typeface="Segoe UI" panose="020B0502040204020203" pitchFamily="34" charset="0"/>
              </a:rPr>
            </a:br>
            <a:r>
              <a:rPr lang="en-US" sz="2400" dirty="0" err="1">
                <a:latin typeface="Algerian" panose="04020705040A02060702" pitchFamily="82" charset="0"/>
                <a:cs typeface="Segoe UI" panose="020B0502040204020203" pitchFamily="34" charset="0"/>
              </a:rPr>
              <a:t>github</a:t>
            </a:r>
            <a:r>
              <a:rPr lang="en-US" sz="2400" dirty="0">
                <a:latin typeface="Algerian" panose="04020705040A02060702" pitchFamily="82" charset="0"/>
                <a:cs typeface="Segoe UI" panose="020B0502040204020203" pitchFamily="34" charset="0"/>
              </a:rPr>
              <a:t> repository           :</a:t>
            </a:r>
            <a:r>
              <a:rPr lang="en-IN" sz="1000" dirty="0"/>
              <a:t>: https://github.com/rounak393/autopace</a:t>
            </a:r>
            <a:endParaRPr lang="en-US" sz="2400" dirty="0">
              <a:latin typeface="Algerian" panose="04020705040A02060702" pitchFamily="82"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237504" y="1968916"/>
            <a:ext cx="5782101" cy="1970686"/>
          </a:xfrm>
        </p:spPr>
        <p:txBody>
          <a:bodyPr anchor="b">
            <a:noAutofit/>
          </a:bodyPr>
          <a:lstStyle/>
          <a:p>
            <a:pPr algn="l"/>
            <a:r>
              <a:rPr lang="en-US" sz="4000" u="sng" dirty="0" err="1">
                <a:latin typeface="Algerian" panose="04020705040A02060702" pitchFamily="82" charset="0"/>
              </a:rPr>
              <a:t>Autopace</a:t>
            </a:r>
            <a:r>
              <a:rPr lang="en-US" sz="4000" u="sng" dirty="0">
                <a:latin typeface="Algerian" panose="04020705040A02060702" pitchFamily="82" charset="0"/>
              </a:rPr>
              <a:t>-traffic speed detection using yolov8</a:t>
            </a: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CA5D-EEA1-B503-A5C9-10E8F8B1AA7F}"/>
              </a:ext>
            </a:extLst>
          </p:cNvPr>
          <p:cNvSpPr>
            <a:spLocks noGrp="1"/>
          </p:cNvSpPr>
          <p:nvPr>
            <p:ph type="ctrTitle"/>
          </p:nvPr>
        </p:nvSpPr>
        <p:spPr>
          <a:xfrm>
            <a:off x="1621411" y="101221"/>
            <a:ext cx="8676222" cy="774510"/>
          </a:xfrm>
        </p:spPr>
        <p:txBody>
          <a:bodyPr>
            <a:normAutofit/>
          </a:bodyPr>
          <a:lstStyle/>
          <a:p>
            <a:r>
              <a:rPr lang="en-IN" sz="3200" u="sng" dirty="0">
                <a:latin typeface="Elephant" panose="02020904090505020303" pitchFamily="18" charset="0"/>
              </a:rPr>
              <a:t>Acknowledgement:</a:t>
            </a:r>
          </a:p>
        </p:txBody>
      </p:sp>
      <p:sp>
        <p:nvSpPr>
          <p:cNvPr id="3" name="Subtitle 2">
            <a:extLst>
              <a:ext uri="{FF2B5EF4-FFF2-40B4-BE49-F238E27FC236}">
                <a16:creationId xmlns:a16="http://schemas.microsoft.com/office/drawing/2014/main" id="{C294EF11-E84F-AC0B-303B-6DED76FB4732}"/>
              </a:ext>
            </a:extLst>
          </p:cNvPr>
          <p:cNvSpPr>
            <a:spLocks noGrp="1"/>
          </p:cNvSpPr>
          <p:nvPr>
            <p:ph type="subTitle" idx="1"/>
          </p:nvPr>
        </p:nvSpPr>
        <p:spPr>
          <a:xfrm>
            <a:off x="159224" y="1102057"/>
            <a:ext cx="11600596" cy="5299880"/>
          </a:xfrm>
        </p:spPr>
        <p:txBody>
          <a:bodyPr>
            <a:normAutofit fontScale="47500" lnSpcReduction="20000"/>
          </a:bodyPr>
          <a:lstStyle/>
          <a:p>
            <a:pPr>
              <a:buNone/>
            </a:pPr>
            <a:r>
              <a:rPr lang="en-US" sz="2900" dirty="0"/>
              <a:t>I would like to express my sincere gratitude to all those who supported and guided me throughout the course of my internship project titled </a:t>
            </a:r>
            <a:r>
              <a:rPr lang="en-US" sz="2900" b="1" dirty="0"/>
              <a:t>“AUTOPACE – Traffic Speed Detection Using YOLOv8.”</a:t>
            </a:r>
            <a:endParaRPr lang="en-US" sz="2900" dirty="0"/>
          </a:p>
          <a:p>
            <a:pPr>
              <a:buNone/>
            </a:pPr>
            <a:r>
              <a:rPr lang="en-US" sz="2900" dirty="0"/>
              <a:t>Firstly, I extend my heartfelt thanks to my mentor, </a:t>
            </a:r>
            <a:r>
              <a:rPr lang="en-US" sz="2900" b="1" dirty="0"/>
              <a:t>Dr. Sujoy Kumar Biswas</a:t>
            </a:r>
            <a:r>
              <a:rPr lang="en-US" sz="2900" dirty="0"/>
              <a:t>, whose expert guidance, constructive feedback, and consistent encouragement were invaluable during the development of this project. His insights helped me approach problems with clarity and confidence.</a:t>
            </a:r>
          </a:p>
          <a:p>
            <a:pPr>
              <a:buNone/>
            </a:pPr>
            <a:r>
              <a:rPr lang="en-US" sz="2900" dirty="0"/>
              <a:t>I would also like to thank </a:t>
            </a:r>
            <a:r>
              <a:rPr lang="en-US" sz="2900" b="1" dirty="0"/>
              <a:t>IDEAS – Institute of Data Engineering, Analytics and Science Foundation, ISI Kolkata</a:t>
            </a:r>
            <a:r>
              <a:rPr lang="en-US" sz="2900" dirty="0"/>
              <a:t>, for giving me the opportunity to work on this project as part of my internship. The exposure to cutting-edge technology and research-oriented work has been a significant milestone in my academic journey.</a:t>
            </a:r>
          </a:p>
          <a:p>
            <a:pPr>
              <a:buNone/>
            </a:pPr>
            <a:r>
              <a:rPr lang="en-US" sz="2900" dirty="0"/>
              <a:t>I am grateful to the </a:t>
            </a:r>
            <a:r>
              <a:rPr lang="en-US" sz="2900" b="1" dirty="0"/>
              <a:t>Department of Electronics and Communication Engineering, IEM Kolkata</a:t>
            </a:r>
            <a:r>
              <a:rPr lang="en-US" sz="2900" dirty="0"/>
              <a:t>, for nurturing my technical background and supporting my academic aspirations.</a:t>
            </a:r>
          </a:p>
          <a:p>
            <a:pPr>
              <a:buNone/>
            </a:pPr>
            <a:r>
              <a:rPr lang="en-US" sz="2900" dirty="0"/>
              <a:t>During the course of this project, I benefited greatly from several online resources and open-source tools. I would like to acknowledge the following platforms and documentation that played a crucial role in my development process:</a:t>
            </a:r>
          </a:p>
          <a:p>
            <a:pPr>
              <a:buFont typeface="Arial" panose="020B0604020202020204" pitchFamily="34" charset="0"/>
              <a:buChar char="•"/>
            </a:pPr>
            <a:r>
              <a:rPr lang="en-US" sz="2900" b="1" dirty="0"/>
              <a:t>OpenCV</a:t>
            </a:r>
            <a:r>
              <a:rPr lang="en-US" sz="2900" dirty="0"/>
              <a:t> for image and video processing:</a:t>
            </a:r>
            <a:br>
              <a:rPr lang="en-US" sz="2900" dirty="0"/>
            </a:br>
            <a:r>
              <a:rPr lang="en-US" sz="2900" dirty="0"/>
              <a:t>https://docs.opencv.org/</a:t>
            </a:r>
          </a:p>
          <a:p>
            <a:pPr>
              <a:buFont typeface="Arial" panose="020B0604020202020204" pitchFamily="34" charset="0"/>
              <a:buChar char="•"/>
            </a:pPr>
            <a:r>
              <a:rPr lang="en-US" sz="2900" b="1" dirty="0"/>
              <a:t>YOLOv8 by </a:t>
            </a:r>
            <a:r>
              <a:rPr lang="en-US" sz="2900" b="1" dirty="0" err="1"/>
              <a:t>Ultralytics</a:t>
            </a:r>
            <a:r>
              <a:rPr lang="en-US" sz="2900" dirty="0"/>
              <a:t> for object detection and tracking:</a:t>
            </a:r>
            <a:br>
              <a:rPr lang="en-US" sz="2900" dirty="0"/>
            </a:br>
            <a:r>
              <a:rPr lang="en-US" sz="2900" dirty="0"/>
              <a:t>https://docs.ultralytics.com/</a:t>
            </a:r>
          </a:p>
          <a:p>
            <a:pPr>
              <a:buFont typeface="Arial" panose="020B0604020202020204" pitchFamily="34" charset="0"/>
              <a:buChar char="•"/>
            </a:pPr>
            <a:r>
              <a:rPr lang="en-US" sz="2900" b="1" dirty="0"/>
              <a:t>NumPy and Python libraries</a:t>
            </a:r>
            <a:r>
              <a:rPr lang="en-US" sz="2900" dirty="0"/>
              <a:t> for scientific and mathematical computations:</a:t>
            </a:r>
            <a:br>
              <a:rPr lang="en-US" sz="2900" dirty="0"/>
            </a:br>
            <a:r>
              <a:rPr lang="en-US" sz="2900" dirty="0"/>
              <a:t>https://numpy.org/doc/</a:t>
            </a:r>
            <a:br>
              <a:rPr lang="en-US" sz="2900" dirty="0"/>
            </a:br>
            <a:r>
              <a:rPr lang="en-US" sz="2900" dirty="0">
                <a:hlinkClick r:id="rId2"/>
              </a:rPr>
              <a:t>https://docs.python.org/3/</a:t>
            </a:r>
            <a:endParaRPr lang="en-US" sz="2900" dirty="0"/>
          </a:p>
          <a:p>
            <a:pPr>
              <a:buFont typeface="Arial" panose="020B0604020202020204" pitchFamily="34" charset="0"/>
              <a:buChar char="•"/>
            </a:pPr>
            <a:r>
              <a:rPr lang="en-US" sz="2900" b="1" dirty="0"/>
              <a:t>GitHub Repository</a:t>
            </a:r>
            <a:r>
              <a:rPr lang="en-US" sz="2900" dirty="0"/>
              <a:t> (for project version control and code sharing):</a:t>
            </a:r>
            <a:br>
              <a:rPr lang="en-US" sz="2900" dirty="0"/>
            </a:br>
            <a:r>
              <a:rPr lang="en-US" sz="2900" dirty="0">
                <a:hlinkClick r:id="rId3"/>
              </a:rPr>
              <a:t>https://github.com/</a:t>
            </a:r>
            <a:endParaRPr lang="en-US" sz="2900" dirty="0"/>
          </a:p>
          <a:p>
            <a:pPr>
              <a:buNone/>
            </a:pPr>
            <a:r>
              <a:rPr lang="en-US" sz="2900" dirty="0"/>
              <a:t>Finally, I am thankful to my peers, friends, and family for their moral support and constant motivation throughout the internship.</a:t>
            </a:r>
          </a:p>
          <a:p>
            <a:r>
              <a:rPr lang="en-US" sz="2900" dirty="0"/>
              <a:t>This project has been a rewarding learning experience, and I am deeply appreciative of all those who contributed to its successful completion.</a:t>
            </a:r>
          </a:p>
          <a:p>
            <a:endParaRPr lang="en-IN" dirty="0"/>
          </a:p>
        </p:txBody>
      </p:sp>
    </p:spTree>
    <p:extLst>
      <p:ext uri="{BB962C8B-B14F-4D97-AF65-F5344CB8AC3E}">
        <p14:creationId xmlns:p14="http://schemas.microsoft.com/office/powerpoint/2010/main" val="30340099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en-US" sz="5400" dirty="0">
                <a:solidFill>
                  <a:srgbClr val="FFFFFF"/>
                </a:solidFill>
                <a:latin typeface="Franklin Gothic Book" panose="020B0503020102020204" pitchFamily="34" charset="0"/>
                <a:cs typeface="Segoe UI" panose="020B0502040204020203" pitchFamily="34" charset="0"/>
              </a:rPr>
              <a:t> Presentation End</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en-US" sz="2000" dirty="0">
                <a:solidFill>
                  <a:srgbClr val="E7E6E6"/>
                </a:solidFill>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237296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EA37-690A-BA4E-3D1B-2B3F4728A24E}"/>
              </a:ext>
            </a:extLst>
          </p:cNvPr>
          <p:cNvSpPr>
            <a:spLocks noGrp="1"/>
          </p:cNvSpPr>
          <p:nvPr>
            <p:ph type="title"/>
          </p:nvPr>
        </p:nvSpPr>
        <p:spPr>
          <a:xfrm>
            <a:off x="718329" y="409433"/>
            <a:ext cx="3549121" cy="665328"/>
          </a:xfrm>
        </p:spPr>
        <p:txBody>
          <a:bodyPr/>
          <a:lstStyle/>
          <a:p>
            <a:r>
              <a:rPr lang="en-IN" u="sng" dirty="0">
                <a:latin typeface="Elephant" panose="02020904090505020303" pitchFamily="18" charset="0"/>
              </a:rPr>
              <a:t>introduction</a:t>
            </a:r>
          </a:p>
        </p:txBody>
      </p:sp>
      <p:pic>
        <p:nvPicPr>
          <p:cNvPr id="6" name="Content Placeholder 5">
            <a:extLst>
              <a:ext uri="{FF2B5EF4-FFF2-40B4-BE49-F238E27FC236}">
                <a16:creationId xmlns:a16="http://schemas.microsoft.com/office/drawing/2014/main" id="{B1AE10E8-3E9A-FFDD-7002-20F4A1621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81684" y="554753"/>
            <a:ext cx="6632811" cy="5585347"/>
          </a:xfrm>
        </p:spPr>
      </p:pic>
      <p:sp>
        <p:nvSpPr>
          <p:cNvPr id="4" name="Text Placeholder 3">
            <a:extLst>
              <a:ext uri="{FF2B5EF4-FFF2-40B4-BE49-F238E27FC236}">
                <a16:creationId xmlns:a16="http://schemas.microsoft.com/office/drawing/2014/main" id="{C575129E-256F-8A05-A5C6-007BA3E9B183}"/>
              </a:ext>
            </a:extLst>
          </p:cNvPr>
          <p:cNvSpPr>
            <a:spLocks noGrp="1"/>
          </p:cNvSpPr>
          <p:nvPr>
            <p:ph type="body" sz="half" idx="2"/>
          </p:nvPr>
        </p:nvSpPr>
        <p:spPr>
          <a:xfrm>
            <a:off x="718330" y="1074761"/>
            <a:ext cx="4181216" cy="5585346"/>
          </a:xfrm>
        </p:spPr>
        <p:txBody>
          <a:bodyPr>
            <a:normAutofit/>
          </a:bodyPr>
          <a:lstStyle/>
          <a:p>
            <a:r>
              <a:rPr lang="en-US" sz="1800" dirty="0"/>
              <a:t>Traffic speed monitoring is vital for ensuring road safety and enforcing traffic laws. Traditional systems often rely on expensive hardware like RADAR or LIDAR, which can be cost-prohibitive and difficult to deploy at scale. </a:t>
            </a:r>
            <a:r>
              <a:rPr lang="en-US" sz="1800" b="1" dirty="0"/>
              <a:t>AUTOPACE</a:t>
            </a:r>
            <a:r>
              <a:rPr lang="en-US" sz="1800" dirty="0"/>
              <a:t> is an AI-powered solution that leverages computer vision and deep learning to detect and calculate vehicle speeds from video footage. Using the YOLOv8 object detection model and OpenCV, this project presents a lightweight, real-time method for tracking vehicles and estimating their speeds based on their movement across defined frame regions.</a:t>
            </a:r>
            <a:endParaRPr lang="en-IN" sz="1800" dirty="0"/>
          </a:p>
        </p:txBody>
      </p:sp>
    </p:spTree>
    <p:extLst>
      <p:ext uri="{BB962C8B-B14F-4D97-AF65-F5344CB8AC3E}">
        <p14:creationId xmlns:p14="http://schemas.microsoft.com/office/powerpoint/2010/main" val="22283844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D25-0472-4D87-EE54-99AEBAE3D0C7}"/>
              </a:ext>
            </a:extLst>
          </p:cNvPr>
          <p:cNvSpPr>
            <a:spLocks noGrp="1"/>
          </p:cNvSpPr>
          <p:nvPr>
            <p:ph type="title"/>
          </p:nvPr>
        </p:nvSpPr>
        <p:spPr>
          <a:xfrm>
            <a:off x="1910687" y="286603"/>
            <a:ext cx="3930555" cy="947383"/>
          </a:xfrm>
        </p:spPr>
        <p:txBody>
          <a:bodyPr>
            <a:normAutofit/>
          </a:bodyPr>
          <a:lstStyle/>
          <a:p>
            <a:r>
              <a:rPr lang="en-IN" sz="2800" u="sng" dirty="0">
                <a:latin typeface="Elephant" panose="02020904090505020303" pitchFamily="18" charset="0"/>
              </a:rPr>
              <a:t>Objectives:</a:t>
            </a:r>
          </a:p>
        </p:txBody>
      </p:sp>
      <p:pic>
        <p:nvPicPr>
          <p:cNvPr id="6" name="Content Placeholder 5">
            <a:extLst>
              <a:ext uri="{FF2B5EF4-FFF2-40B4-BE49-F238E27FC236}">
                <a16:creationId xmlns:a16="http://schemas.microsoft.com/office/drawing/2014/main" id="{C74BF6A3-0A8B-E2AA-0F4D-173CF6289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32966" y="859809"/>
            <a:ext cx="5922473" cy="5181600"/>
          </a:xfrm>
        </p:spPr>
      </p:pic>
      <p:sp>
        <p:nvSpPr>
          <p:cNvPr id="4" name="Text Placeholder 3">
            <a:extLst>
              <a:ext uri="{FF2B5EF4-FFF2-40B4-BE49-F238E27FC236}">
                <a16:creationId xmlns:a16="http://schemas.microsoft.com/office/drawing/2014/main" id="{F1484BD8-21E8-5A69-9B21-28F72F309EF7}"/>
              </a:ext>
            </a:extLst>
          </p:cNvPr>
          <p:cNvSpPr>
            <a:spLocks noGrp="1"/>
          </p:cNvSpPr>
          <p:nvPr>
            <p:ph type="body" sz="half" idx="2"/>
          </p:nvPr>
        </p:nvSpPr>
        <p:spPr>
          <a:xfrm>
            <a:off x="650091" y="1285165"/>
            <a:ext cx="5445909" cy="5181600"/>
          </a:xfrm>
        </p:spPr>
        <p:txBody>
          <a:bodyPr>
            <a:normAutofit lnSpcReduction="10000"/>
          </a:bodyPr>
          <a:lstStyle/>
          <a:p>
            <a:pPr>
              <a:buNone/>
            </a:pPr>
            <a:r>
              <a:rPr lang="en-US" sz="1800" dirty="0"/>
              <a:t>Here are </a:t>
            </a:r>
            <a:r>
              <a:rPr lang="en-US" sz="1800" b="1" dirty="0"/>
              <a:t>four key objectives</a:t>
            </a:r>
            <a:r>
              <a:rPr lang="en-US" sz="1800" dirty="0"/>
              <a:t> of the AUTOPACE project:</a:t>
            </a:r>
          </a:p>
          <a:p>
            <a:pPr>
              <a:buFont typeface="+mj-lt"/>
              <a:buAutoNum type="arabicPeriod"/>
            </a:pPr>
            <a:r>
              <a:rPr lang="en-US" sz="1800" b="1" dirty="0"/>
              <a:t>Real-Time Vehicle Detection</a:t>
            </a:r>
            <a:r>
              <a:rPr lang="en-US" sz="1800" dirty="0"/>
              <a:t>: Utilize the YOLOv8 object detection model to accurately detect and classify vehicles in traffic surveillance videos.</a:t>
            </a:r>
          </a:p>
          <a:p>
            <a:pPr>
              <a:buFont typeface="+mj-lt"/>
              <a:buAutoNum type="arabicPeriod"/>
            </a:pPr>
            <a:r>
              <a:rPr lang="en-US" sz="1800" b="1" dirty="0"/>
              <a:t>Speed Estimation without Physical Sensors</a:t>
            </a:r>
            <a:r>
              <a:rPr lang="en-US" sz="1800" dirty="0"/>
              <a:t>: Calculate the speed of moving vehicles using frame-based time and distance analysis, eliminating the need for RADAR or LIDAR.</a:t>
            </a:r>
          </a:p>
          <a:p>
            <a:pPr>
              <a:buFont typeface="+mj-lt"/>
              <a:buAutoNum type="arabicPeriod"/>
            </a:pPr>
            <a:r>
              <a:rPr lang="en-US" sz="1800" b="1" dirty="0"/>
              <a:t>Efficient Frame Processing</a:t>
            </a:r>
            <a:r>
              <a:rPr lang="en-US" sz="1800" dirty="0"/>
              <a:t>: Implement a streamlined pipeline using OpenCV for video handling and processing to ensure high performance and scalability.</a:t>
            </a:r>
          </a:p>
          <a:p>
            <a:pPr>
              <a:buFont typeface="+mj-lt"/>
              <a:buAutoNum type="arabicPeriod"/>
            </a:pPr>
            <a:r>
              <a:rPr lang="en-US" sz="1800" b="1" dirty="0"/>
              <a:t>Visual Feedback and Annotation</a:t>
            </a:r>
            <a:r>
              <a:rPr lang="en-US" sz="1800" dirty="0"/>
              <a:t>: Overlay detection results, speed estimates, and bounding boxes directly on the video frames to provide clear and interpretable outputs.</a:t>
            </a:r>
          </a:p>
          <a:p>
            <a:endParaRPr lang="en-IN" dirty="0"/>
          </a:p>
        </p:txBody>
      </p:sp>
    </p:spTree>
    <p:extLst>
      <p:ext uri="{BB962C8B-B14F-4D97-AF65-F5344CB8AC3E}">
        <p14:creationId xmlns:p14="http://schemas.microsoft.com/office/powerpoint/2010/main" val="3142521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4A9C-43B3-9460-5944-81C5A21159AC}"/>
              </a:ext>
            </a:extLst>
          </p:cNvPr>
          <p:cNvSpPr>
            <a:spLocks noGrp="1"/>
          </p:cNvSpPr>
          <p:nvPr>
            <p:ph type="title"/>
          </p:nvPr>
        </p:nvSpPr>
        <p:spPr>
          <a:xfrm>
            <a:off x="586854" y="315695"/>
            <a:ext cx="5786649" cy="6276174"/>
          </a:xfrm>
        </p:spPr>
        <p:txBody>
          <a:bodyPr>
            <a:noAutofit/>
          </a:bodyPr>
          <a:lstStyle/>
          <a:p>
            <a:r>
              <a:rPr lang="en-US" sz="2000" u="sng" dirty="0">
                <a:latin typeface="Elephant" panose="02020904090505020303" pitchFamily="18" charset="0"/>
              </a:rPr>
              <a:t>Tools and technologies:</a:t>
            </a:r>
            <a:r>
              <a:rPr lang="en-US" sz="2000" dirty="0"/>
              <a:t> </a:t>
            </a:r>
            <a:br>
              <a:rPr lang="en-US" sz="1400" dirty="0"/>
            </a:br>
            <a:r>
              <a:rPr lang="en-US" sz="1400" dirty="0">
                <a:latin typeface="+mn-lt"/>
              </a:rPr>
              <a:t>the </a:t>
            </a:r>
            <a:r>
              <a:rPr lang="en-US" sz="1400" b="1" dirty="0">
                <a:latin typeface="+mn-lt"/>
              </a:rPr>
              <a:t>tools and technologies used</a:t>
            </a:r>
            <a:r>
              <a:rPr lang="en-US" sz="1400" dirty="0">
                <a:latin typeface="+mn-lt"/>
              </a:rPr>
              <a:t> in the AUTOPACE project:</a:t>
            </a:r>
            <a:br>
              <a:rPr lang="en-US" sz="1400" dirty="0">
                <a:latin typeface="+mn-lt"/>
              </a:rPr>
            </a:br>
            <a:r>
              <a:rPr lang="en-US" sz="1400" b="1" dirty="0">
                <a:latin typeface="+mn-lt"/>
              </a:rPr>
              <a:t>YOLOv8 (You Only Look Once Version 8)</a:t>
            </a:r>
            <a:br>
              <a:rPr lang="en-US" sz="1400" dirty="0">
                <a:latin typeface="+mn-lt"/>
              </a:rPr>
            </a:br>
            <a:r>
              <a:rPr lang="en-US" sz="1400" dirty="0">
                <a:latin typeface="+mn-lt"/>
              </a:rPr>
              <a:t>Deep learning model for real-time object detection.</a:t>
            </a:r>
            <a:br>
              <a:rPr lang="en-US" sz="1400" dirty="0">
                <a:latin typeface="+mn-lt"/>
              </a:rPr>
            </a:br>
            <a:r>
              <a:rPr lang="en-US" sz="1400" b="1" dirty="0">
                <a:latin typeface="+mn-lt"/>
              </a:rPr>
              <a:t>Python</a:t>
            </a:r>
            <a:br>
              <a:rPr lang="en-US" sz="1400" dirty="0">
                <a:latin typeface="+mn-lt"/>
              </a:rPr>
            </a:br>
            <a:r>
              <a:rPr lang="en-US" sz="1400" dirty="0">
                <a:latin typeface="+mn-lt"/>
              </a:rPr>
              <a:t>Core programming language used for building the application logic.</a:t>
            </a:r>
            <a:br>
              <a:rPr lang="en-US" sz="1400" dirty="0">
                <a:latin typeface="+mn-lt"/>
              </a:rPr>
            </a:br>
            <a:r>
              <a:rPr lang="en-US" sz="1400" b="1" dirty="0">
                <a:latin typeface="+mn-lt"/>
              </a:rPr>
              <a:t>OpenCV (Open Source Computer Vision Library)</a:t>
            </a:r>
            <a:br>
              <a:rPr lang="en-US" sz="1400" dirty="0">
                <a:latin typeface="+mn-lt"/>
              </a:rPr>
            </a:br>
            <a:r>
              <a:rPr lang="en-US" sz="1400" dirty="0">
                <a:latin typeface="+mn-lt"/>
              </a:rPr>
              <a:t>Used for video capture, frame processing, drawing overlays, and image manipulation.</a:t>
            </a:r>
            <a:br>
              <a:rPr lang="en-US" sz="1400" dirty="0">
                <a:latin typeface="+mn-lt"/>
              </a:rPr>
            </a:br>
            <a:r>
              <a:rPr lang="en-US" sz="1400" b="1" dirty="0" err="1">
                <a:latin typeface="+mn-lt"/>
              </a:rPr>
              <a:t>Ultralytics</a:t>
            </a:r>
            <a:r>
              <a:rPr lang="en-US" sz="1400" b="1" dirty="0">
                <a:latin typeface="+mn-lt"/>
              </a:rPr>
              <a:t> Library</a:t>
            </a:r>
            <a:br>
              <a:rPr lang="en-US" sz="1400" dirty="0">
                <a:latin typeface="+mn-lt"/>
              </a:rPr>
            </a:br>
            <a:r>
              <a:rPr lang="en-US" sz="1400" dirty="0">
                <a:latin typeface="+mn-lt"/>
              </a:rPr>
              <a:t>Python package that facilitates loading and running YOLOv8 models easily.</a:t>
            </a:r>
            <a:br>
              <a:rPr lang="en-US" sz="1400" dirty="0">
                <a:latin typeface="+mn-lt"/>
              </a:rPr>
            </a:br>
            <a:r>
              <a:rPr lang="en-US" sz="1400" b="1" dirty="0">
                <a:latin typeface="+mn-lt"/>
              </a:rPr>
              <a:t>Google </a:t>
            </a:r>
            <a:r>
              <a:rPr lang="en-US" sz="1400" b="1" dirty="0" err="1">
                <a:latin typeface="+mn-lt"/>
              </a:rPr>
              <a:t>Colab</a:t>
            </a:r>
            <a:br>
              <a:rPr lang="en-US" sz="1400" dirty="0">
                <a:latin typeface="+mn-lt"/>
              </a:rPr>
            </a:br>
            <a:r>
              <a:rPr lang="en-US" sz="1400" dirty="0">
                <a:latin typeface="+mn-lt"/>
              </a:rPr>
              <a:t>Cloud-based development environment used for executing and testing the project code.</a:t>
            </a:r>
            <a:br>
              <a:rPr lang="en-US" sz="1400" dirty="0">
                <a:latin typeface="+mn-lt"/>
              </a:rPr>
            </a:br>
            <a:r>
              <a:rPr lang="en-US" sz="1400" b="1" dirty="0">
                <a:latin typeface="+mn-lt"/>
              </a:rPr>
              <a:t>Torch (</a:t>
            </a:r>
            <a:r>
              <a:rPr lang="en-US" sz="1400" b="1" dirty="0" err="1">
                <a:latin typeface="+mn-lt"/>
              </a:rPr>
              <a:t>PyTorch</a:t>
            </a:r>
            <a:r>
              <a:rPr lang="en-US" sz="1400" b="1" dirty="0">
                <a:latin typeface="+mn-lt"/>
              </a:rPr>
              <a:t>)</a:t>
            </a:r>
            <a:br>
              <a:rPr lang="en-US" sz="1400" dirty="0">
                <a:latin typeface="+mn-lt"/>
              </a:rPr>
            </a:br>
            <a:r>
              <a:rPr lang="en-US" sz="1400" dirty="0">
                <a:latin typeface="+mn-lt"/>
              </a:rPr>
              <a:t>Backend deep learning framework used for running the YOLOv8 model.</a:t>
            </a:r>
            <a:br>
              <a:rPr lang="en-US" sz="1400" dirty="0">
                <a:latin typeface="+mn-lt"/>
              </a:rPr>
            </a:br>
            <a:r>
              <a:rPr lang="en-US" sz="1400" b="1" dirty="0">
                <a:latin typeface="+mn-lt"/>
              </a:rPr>
              <a:t>NumPy &amp; Time Modules</a:t>
            </a:r>
            <a:br>
              <a:rPr lang="en-US" sz="1400" dirty="0">
                <a:latin typeface="+mn-lt"/>
              </a:rPr>
            </a:br>
            <a:r>
              <a:rPr lang="en-US" sz="1400" dirty="0">
                <a:latin typeface="+mn-lt"/>
              </a:rPr>
              <a:t>Used for mathematical computations and time-based speed estimations.</a:t>
            </a:r>
            <a:br>
              <a:rPr lang="en-US" sz="1400" dirty="0">
                <a:latin typeface="+mn-lt"/>
              </a:rPr>
            </a:br>
            <a:r>
              <a:rPr lang="en-US" sz="1400" b="1" dirty="0">
                <a:latin typeface="+mn-lt"/>
              </a:rPr>
              <a:t>GitHub</a:t>
            </a:r>
            <a:br>
              <a:rPr lang="en-US" sz="1400" dirty="0">
                <a:latin typeface="+mn-lt"/>
              </a:rPr>
            </a:br>
            <a:r>
              <a:rPr lang="en-US" sz="1400" dirty="0">
                <a:latin typeface="+mn-lt"/>
              </a:rPr>
              <a:t>Version control and project code repository platform.</a:t>
            </a:r>
            <a:br>
              <a:rPr lang="en-US" sz="1400" dirty="0">
                <a:latin typeface="+mn-lt"/>
              </a:rPr>
            </a:br>
            <a:r>
              <a:rPr lang="en-US" sz="1400" dirty="0">
                <a:latin typeface="+mn-lt"/>
              </a:rPr>
              <a:t>🔗 </a:t>
            </a:r>
            <a:r>
              <a:rPr lang="en-US" sz="1400" dirty="0">
                <a:latin typeface="+mn-lt"/>
                <a:hlinkClick r:id="rId2"/>
              </a:rPr>
              <a:t>GitHub Repository</a:t>
            </a:r>
            <a:br>
              <a:rPr lang="en-US" sz="1400" dirty="0"/>
            </a:br>
            <a:endParaRPr lang="en-IN" sz="1400" dirty="0"/>
          </a:p>
        </p:txBody>
      </p:sp>
      <p:pic>
        <p:nvPicPr>
          <p:cNvPr id="6" name="Content Placeholder 5">
            <a:extLst>
              <a:ext uri="{FF2B5EF4-FFF2-40B4-BE49-F238E27FC236}">
                <a16:creationId xmlns:a16="http://schemas.microsoft.com/office/drawing/2014/main" id="{4128BCE3-02E5-67EB-B076-A45C6EB2490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76964" y="3569698"/>
            <a:ext cx="5128182" cy="2846365"/>
          </a:xfrm>
        </p:spPr>
      </p:pic>
      <p:pic>
        <p:nvPicPr>
          <p:cNvPr id="8" name="Content Placeholder 7">
            <a:extLst>
              <a:ext uri="{FF2B5EF4-FFF2-40B4-BE49-F238E27FC236}">
                <a16:creationId xmlns:a16="http://schemas.microsoft.com/office/drawing/2014/main" id="{73DCB177-24D6-ACCC-FD45-46F13FB7F11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76965" y="582633"/>
            <a:ext cx="5128181" cy="2846365"/>
          </a:xfrm>
        </p:spPr>
      </p:pic>
    </p:spTree>
    <p:extLst>
      <p:ext uri="{BB962C8B-B14F-4D97-AF65-F5344CB8AC3E}">
        <p14:creationId xmlns:p14="http://schemas.microsoft.com/office/powerpoint/2010/main" val="6437545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9078-26E5-B0AC-9C71-91AAD6DD834E}"/>
              </a:ext>
            </a:extLst>
          </p:cNvPr>
          <p:cNvSpPr>
            <a:spLocks noGrp="1"/>
          </p:cNvSpPr>
          <p:nvPr>
            <p:ph type="title"/>
          </p:nvPr>
        </p:nvSpPr>
        <p:spPr>
          <a:xfrm>
            <a:off x="845457" y="-346292"/>
            <a:ext cx="4054089" cy="1371600"/>
          </a:xfrm>
        </p:spPr>
        <p:txBody>
          <a:bodyPr>
            <a:normAutofit/>
          </a:bodyPr>
          <a:lstStyle/>
          <a:p>
            <a:pPr algn="r"/>
            <a:r>
              <a:rPr lang="en-IN" sz="2800" u="sng" dirty="0">
                <a:latin typeface="Elephant" panose="02020904090505020303" pitchFamily="18" charset="0"/>
              </a:rPr>
              <a:t>methodology:</a:t>
            </a:r>
          </a:p>
        </p:txBody>
      </p:sp>
      <p:pic>
        <p:nvPicPr>
          <p:cNvPr id="7" name="Content Placeholder 6">
            <a:extLst>
              <a:ext uri="{FF2B5EF4-FFF2-40B4-BE49-F238E27FC236}">
                <a16:creationId xmlns:a16="http://schemas.microsoft.com/office/drawing/2014/main" id="{F1352E3E-04BD-E3AE-A1D0-893841EBA2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586854"/>
            <a:ext cx="5878229" cy="4803381"/>
          </a:xfrm>
        </p:spPr>
      </p:pic>
      <p:sp>
        <p:nvSpPr>
          <p:cNvPr id="5" name="Rectangle 1">
            <a:extLst>
              <a:ext uri="{FF2B5EF4-FFF2-40B4-BE49-F238E27FC236}">
                <a16:creationId xmlns:a16="http://schemas.microsoft.com/office/drawing/2014/main" id="{C9616CF9-97E9-90A9-6B6D-57CF258083AA}"/>
              </a:ext>
            </a:extLst>
          </p:cNvPr>
          <p:cNvSpPr>
            <a:spLocks noGrp="1" noChangeArrowheads="1"/>
          </p:cNvSpPr>
          <p:nvPr>
            <p:ph type="body" sz="half" idx="2"/>
          </p:nvPr>
        </p:nvSpPr>
        <p:spPr bwMode="auto">
          <a:xfrm>
            <a:off x="527261" y="1142918"/>
            <a:ext cx="51638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Video Processing</a:t>
            </a:r>
            <a:r>
              <a:rPr kumimoji="0" lang="en-US" altLang="en-US" sz="1800" b="0" i="0" u="none" strike="noStrike" cap="none" normalizeH="0" baseline="0" dirty="0">
                <a:ln>
                  <a:noFill/>
                </a:ln>
                <a:solidFill>
                  <a:schemeClr val="tx1"/>
                </a:solidFill>
                <a:effectLst/>
                <a:latin typeface="Arial" panose="020B0604020202020204" pitchFamily="34" charset="0"/>
              </a:rPr>
              <a:t>: Traffic footage is loaded and resized using OpenCV for consistent frame analysis.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Vehicle Detection</a:t>
            </a:r>
            <a:r>
              <a:rPr kumimoji="0" lang="en-US" altLang="en-US" sz="1800" b="0" i="0" u="none" strike="noStrike" cap="none" normalizeH="0" baseline="0" dirty="0">
                <a:ln>
                  <a:noFill/>
                </a:ln>
                <a:solidFill>
                  <a:schemeClr val="tx1"/>
                </a:solidFill>
                <a:effectLst/>
                <a:latin typeface="Arial" panose="020B0604020202020204" pitchFamily="34" charset="0"/>
              </a:rPr>
              <a:t>: YOLOv8 detects vehicles (specifically cars) in each frame with high confidence.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 Crossing Logic</a:t>
            </a:r>
            <a:r>
              <a:rPr kumimoji="0" lang="en-US" altLang="en-US" sz="1800" b="0" i="0" u="none" strike="noStrike" cap="none" normalizeH="0" baseline="0" dirty="0">
                <a:ln>
                  <a:noFill/>
                </a:ln>
                <a:solidFill>
                  <a:schemeClr val="tx1"/>
                </a:solidFill>
                <a:effectLst/>
                <a:latin typeface="Arial" panose="020B0604020202020204" pitchFamily="34" charset="0"/>
              </a:rPr>
              <a:t>: A virtual line is drawn, and the frame  recorded when a vehicle crosses 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Speed Calculation</a:t>
            </a:r>
            <a:r>
              <a:rPr kumimoji="0" lang="en-US" altLang="en-US" sz="1800" b="0" i="0" u="none" strike="noStrike" cap="none" normalizeH="0" baseline="0" dirty="0">
                <a:ln>
                  <a:noFill/>
                </a:ln>
                <a:solidFill>
                  <a:schemeClr val="tx1"/>
                </a:solidFill>
                <a:effectLst/>
                <a:latin typeface="Arial" panose="020B0604020202020204" pitchFamily="34" charset="0"/>
              </a:rPr>
              <a:t>: Speed is estimated using the time taken to cross a known distance, based on frame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Annotation &amp; Output</a:t>
            </a:r>
            <a:r>
              <a:rPr kumimoji="0" lang="en-US" altLang="en-US" sz="1800" b="0" i="0" u="none" strike="noStrike" cap="none" normalizeH="0" baseline="0" dirty="0">
                <a:ln>
                  <a:noFill/>
                </a:ln>
                <a:solidFill>
                  <a:schemeClr val="tx1"/>
                </a:solidFill>
                <a:effectLst/>
                <a:latin typeface="Arial" panose="020B0604020202020204" pitchFamily="34" charset="0"/>
              </a:rPr>
              <a:t>: Bounding boxes, class labels, and calculated speeds are overlaid and saved in an output video.</a:t>
            </a:r>
          </a:p>
        </p:txBody>
      </p:sp>
    </p:spTree>
    <p:extLst>
      <p:ext uri="{BB962C8B-B14F-4D97-AF65-F5344CB8AC3E}">
        <p14:creationId xmlns:p14="http://schemas.microsoft.com/office/powerpoint/2010/main" val="570005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D633-8CC5-C02C-0B29-576426A33C38}"/>
              </a:ext>
            </a:extLst>
          </p:cNvPr>
          <p:cNvSpPr>
            <a:spLocks noGrp="1"/>
          </p:cNvSpPr>
          <p:nvPr>
            <p:ph type="title"/>
          </p:nvPr>
        </p:nvSpPr>
        <p:spPr>
          <a:xfrm>
            <a:off x="3521124" y="0"/>
            <a:ext cx="7096834" cy="1165435"/>
          </a:xfrm>
        </p:spPr>
        <p:txBody>
          <a:bodyPr/>
          <a:lstStyle/>
          <a:p>
            <a:r>
              <a:rPr lang="en-IN" u="sng" dirty="0">
                <a:latin typeface="Elephant" panose="02020904090505020303" pitchFamily="18" charset="0"/>
              </a:rPr>
              <a:t>Code extracts:</a:t>
            </a:r>
          </a:p>
        </p:txBody>
      </p:sp>
      <p:sp>
        <p:nvSpPr>
          <p:cNvPr id="3" name="Text Placeholder 2">
            <a:extLst>
              <a:ext uri="{FF2B5EF4-FFF2-40B4-BE49-F238E27FC236}">
                <a16:creationId xmlns:a16="http://schemas.microsoft.com/office/drawing/2014/main" id="{B6F2C4B0-EEAB-E1E6-C08D-575ABED42349}"/>
              </a:ext>
            </a:extLst>
          </p:cNvPr>
          <p:cNvSpPr>
            <a:spLocks noGrp="1"/>
          </p:cNvSpPr>
          <p:nvPr>
            <p:ph type="body" idx="1"/>
          </p:nvPr>
        </p:nvSpPr>
        <p:spPr>
          <a:xfrm>
            <a:off x="-4725860" y="3572933"/>
            <a:ext cx="4588931" cy="576262"/>
          </a:xfrm>
        </p:spPr>
        <p:txBody>
          <a:bodyPr/>
          <a:lstStyle/>
          <a:p>
            <a:endParaRPr lang="en-IN" dirty="0"/>
          </a:p>
        </p:txBody>
      </p:sp>
      <p:pic>
        <p:nvPicPr>
          <p:cNvPr id="8" name="Content Placeholder 7">
            <a:extLst>
              <a:ext uri="{FF2B5EF4-FFF2-40B4-BE49-F238E27FC236}">
                <a16:creationId xmlns:a16="http://schemas.microsoft.com/office/drawing/2014/main" id="{476EDD44-6B9D-67C1-592C-24B0BBCA5F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6383" y="1012520"/>
            <a:ext cx="5495185" cy="5115325"/>
          </a:xfrm>
        </p:spPr>
      </p:pic>
      <p:sp>
        <p:nvSpPr>
          <p:cNvPr id="5" name="Text Placeholder 4">
            <a:extLst>
              <a:ext uri="{FF2B5EF4-FFF2-40B4-BE49-F238E27FC236}">
                <a16:creationId xmlns:a16="http://schemas.microsoft.com/office/drawing/2014/main" id="{1A60586F-05AE-832F-5E80-0409EC230216}"/>
              </a:ext>
            </a:extLst>
          </p:cNvPr>
          <p:cNvSpPr>
            <a:spLocks noGrp="1"/>
          </p:cNvSpPr>
          <p:nvPr>
            <p:ph type="body" sz="quarter" idx="3"/>
          </p:nvPr>
        </p:nvSpPr>
        <p:spPr>
          <a:xfrm>
            <a:off x="-4741209" y="2489580"/>
            <a:ext cx="4604280" cy="576262"/>
          </a:xfrm>
        </p:spPr>
        <p:txBody>
          <a:bodyPr/>
          <a:lstStyle/>
          <a:p>
            <a:endParaRPr lang="en-IN"/>
          </a:p>
        </p:txBody>
      </p:sp>
      <p:pic>
        <p:nvPicPr>
          <p:cNvPr id="10" name="Content Placeholder 9">
            <a:extLst>
              <a:ext uri="{FF2B5EF4-FFF2-40B4-BE49-F238E27FC236}">
                <a16:creationId xmlns:a16="http://schemas.microsoft.com/office/drawing/2014/main" id="{CE527DDB-3899-8EA5-3A3B-142515EA410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5266" y="1012521"/>
            <a:ext cx="5320351" cy="5098260"/>
          </a:xfrm>
        </p:spPr>
      </p:pic>
    </p:spTree>
    <p:extLst>
      <p:ext uri="{BB962C8B-B14F-4D97-AF65-F5344CB8AC3E}">
        <p14:creationId xmlns:p14="http://schemas.microsoft.com/office/powerpoint/2010/main" val="3376339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930F-D16A-970F-0A42-1A8196A0BADD}"/>
              </a:ext>
            </a:extLst>
          </p:cNvPr>
          <p:cNvSpPr>
            <a:spLocks noGrp="1"/>
          </p:cNvSpPr>
          <p:nvPr>
            <p:ph type="title"/>
          </p:nvPr>
        </p:nvSpPr>
        <p:spPr>
          <a:xfrm>
            <a:off x="373040" y="-337253"/>
            <a:ext cx="5058769" cy="1828800"/>
          </a:xfrm>
        </p:spPr>
        <p:txBody>
          <a:bodyPr>
            <a:normAutofit/>
          </a:bodyPr>
          <a:lstStyle/>
          <a:p>
            <a:r>
              <a:rPr lang="en-US" sz="2000" b="1" u="sng" dirty="0">
                <a:latin typeface="Elephant" panose="02020904090505020303" pitchFamily="18" charset="0"/>
              </a:rPr>
              <a:t>Vehicle Speed Detection Flow – Summary</a:t>
            </a:r>
            <a:br>
              <a:rPr lang="en-US" sz="2000" b="1" u="sng" dirty="0"/>
            </a:br>
            <a:endParaRPr lang="en-IN" sz="2000" u="sng" dirty="0"/>
          </a:p>
        </p:txBody>
      </p:sp>
      <p:pic>
        <p:nvPicPr>
          <p:cNvPr id="6" name="Content Placeholder 5">
            <a:extLst>
              <a:ext uri="{FF2B5EF4-FFF2-40B4-BE49-F238E27FC236}">
                <a16:creationId xmlns:a16="http://schemas.microsoft.com/office/drawing/2014/main" id="{2215C7AA-4A71-88A8-EEAF-E6EE59C827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1933" y="282053"/>
            <a:ext cx="6237027" cy="6350759"/>
          </a:xfrm>
        </p:spPr>
      </p:pic>
      <p:sp>
        <p:nvSpPr>
          <p:cNvPr id="7" name="Rectangle 1">
            <a:extLst>
              <a:ext uri="{FF2B5EF4-FFF2-40B4-BE49-F238E27FC236}">
                <a16:creationId xmlns:a16="http://schemas.microsoft.com/office/drawing/2014/main" id="{445CA50F-64D6-C687-32ED-EDA555D025F0}"/>
              </a:ext>
            </a:extLst>
          </p:cNvPr>
          <p:cNvSpPr>
            <a:spLocks noGrp="1" noChangeArrowheads="1"/>
          </p:cNvSpPr>
          <p:nvPr>
            <p:ph type="body" sz="half" idx="2"/>
          </p:nvPr>
        </p:nvSpPr>
        <p:spPr bwMode="auto">
          <a:xfrm>
            <a:off x="373040" y="1292031"/>
            <a:ext cx="4654029"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sz="2000" dirty="0"/>
              <a:t>Load YOLOv9 model for object detection.</a:t>
            </a:r>
          </a:p>
          <a:p>
            <a:pPr>
              <a:buFont typeface="Arial" panose="020B0604020202020204" pitchFamily="34" charset="0"/>
              <a:buChar char="•"/>
            </a:pPr>
            <a:r>
              <a:rPr lang="en-US" sz="2000" dirty="0"/>
              <a:t>Read video frames and detect objects.</a:t>
            </a:r>
          </a:p>
          <a:p>
            <a:pPr>
              <a:buFont typeface="Arial" panose="020B0604020202020204" pitchFamily="34" charset="0"/>
              <a:buChar char="•"/>
            </a:pPr>
            <a:r>
              <a:rPr lang="en-US" sz="2000" dirty="0"/>
              <a:t>Filter for vehicles using class ID.</a:t>
            </a:r>
          </a:p>
          <a:p>
            <a:pPr>
              <a:buFont typeface="Arial" panose="020B0604020202020204" pitchFamily="34" charset="0"/>
              <a:buChar char="•"/>
            </a:pPr>
            <a:r>
              <a:rPr lang="en-US" sz="2000" dirty="0"/>
              <a:t>Assign unique ID or track each vehicle.</a:t>
            </a:r>
          </a:p>
          <a:p>
            <a:pPr>
              <a:buFont typeface="Arial" panose="020B0604020202020204" pitchFamily="34" charset="0"/>
              <a:buChar char="•"/>
            </a:pPr>
            <a:r>
              <a:rPr lang="en-US" sz="2000" dirty="0"/>
              <a:t>Calculate pixel movement and time difference.</a:t>
            </a:r>
          </a:p>
          <a:p>
            <a:pPr>
              <a:buFont typeface="Arial" panose="020B0604020202020204" pitchFamily="34" charset="0"/>
              <a:buChar char="•"/>
            </a:pPr>
            <a:r>
              <a:rPr lang="en-US" sz="2000" dirty="0"/>
              <a:t>Compute speed (distance/time).</a:t>
            </a:r>
          </a:p>
          <a:p>
            <a:pPr>
              <a:buFont typeface="Arial" panose="020B0604020202020204" pitchFamily="34" charset="0"/>
              <a:buChar char="•"/>
            </a:pPr>
            <a:r>
              <a:rPr lang="en-US" sz="2000" dirty="0"/>
              <a:t>Annotate and display/save the frame.</a:t>
            </a:r>
          </a:p>
          <a:p>
            <a:pPr>
              <a:buFont typeface="Arial" panose="020B0604020202020204" pitchFamily="34" charset="0"/>
              <a:buChar char="•"/>
            </a:pPr>
            <a:r>
              <a:rPr lang="en-US" sz="2000" dirty="0"/>
              <a:t>Repeat for each frame until video ends.</a:t>
            </a:r>
          </a:p>
          <a:p>
            <a:pPr lvl="1" defTabSz="914400" eaLnBrk="0" fontAlgn="base" hangingPunct="0">
              <a:spcBef>
                <a:spcPct val="0"/>
              </a:spcBef>
              <a:spcAft>
                <a:spcPct val="0"/>
              </a:spcAft>
              <a:buClrTx/>
              <a:buSzTx/>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70503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F4C2-E540-7F2C-1CFA-D694B8951A45}"/>
              </a:ext>
            </a:extLst>
          </p:cNvPr>
          <p:cNvSpPr>
            <a:spLocks noGrp="1"/>
          </p:cNvSpPr>
          <p:nvPr>
            <p:ph type="title"/>
          </p:nvPr>
        </p:nvSpPr>
        <p:spPr>
          <a:xfrm>
            <a:off x="6864825" y="27295"/>
            <a:ext cx="4690532" cy="1371600"/>
          </a:xfrm>
        </p:spPr>
        <p:txBody>
          <a:bodyPr/>
          <a:lstStyle/>
          <a:p>
            <a:r>
              <a:rPr lang="en-IN" u="sng" dirty="0">
                <a:latin typeface="Elephant" panose="02020904090505020303" pitchFamily="18" charset="0"/>
              </a:rPr>
              <a:t>DATA ANALYSIS AND RESULTS:</a:t>
            </a:r>
          </a:p>
        </p:txBody>
      </p:sp>
      <p:pic>
        <p:nvPicPr>
          <p:cNvPr id="6" name="Content Placeholder 5">
            <a:extLst>
              <a:ext uri="{FF2B5EF4-FFF2-40B4-BE49-F238E27FC236}">
                <a16:creationId xmlns:a16="http://schemas.microsoft.com/office/drawing/2014/main" id="{5D83A2B1-54F3-8152-1EE6-FB7DF1D783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825" y="713095"/>
            <a:ext cx="5943600" cy="5728647"/>
          </a:xfrm>
        </p:spPr>
      </p:pic>
      <p:sp>
        <p:nvSpPr>
          <p:cNvPr id="7" name="Rectangle 1">
            <a:extLst>
              <a:ext uri="{FF2B5EF4-FFF2-40B4-BE49-F238E27FC236}">
                <a16:creationId xmlns:a16="http://schemas.microsoft.com/office/drawing/2014/main" id="{FD6646B1-4DCE-3101-BB10-BE23D55BB9C2}"/>
              </a:ext>
            </a:extLst>
          </p:cNvPr>
          <p:cNvSpPr>
            <a:spLocks noGrp="1" noChangeArrowheads="1"/>
          </p:cNvSpPr>
          <p:nvPr>
            <p:ph type="body" sz="half" idx="2"/>
          </p:nvPr>
        </p:nvSpPr>
        <p:spPr bwMode="auto">
          <a:xfrm>
            <a:off x="6448425" y="1398895"/>
            <a:ext cx="5641074" cy="4829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dirty="0"/>
              <a:t>Two processed video frames were analyzed to evaluate the system:</a:t>
            </a:r>
          </a:p>
          <a:p>
            <a:pPr>
              <a:buFont typeface="Arial" panose="020B0604020202020204" pitchFamily="34" charset="0"/>
              <a:buChar char="•"/>
            </a:pPr>
            <a:r>
              <a:rPr lang="en-US" b="1" dirty="0"/>
              <a:t>Vehicle Detection</a:t>
            </a:r>
            <a:r>
              <a:rPr lang="en-US" dirty="0"/>
              <a:t>: YOLOv8 accurately detects multiple vehicles with confidence scores ranging from 0.62 to 0.75, clearly outlining each with bounding boxes.</a:t>
            </a:r>
          </a:p>
          <a:p>
            <a:pPr>
              <a:buFont typeface="Arial" panose="020B0604020202020204" pitchFamily="34" charset="0"/>
              <a:buChar char="•"/>
            </a:pPr>
            <a:r>
              <a:rPr lang="en-US" b="1" dirty="0"/>
              <a:t>Tracking and Line Crossing</a:t>
            </a:r>
            <a:r>
              <a:rPr lang="en-US" dirty="0"/>
              <a:t>: A red horizontal line is drawn as the reference point for speed measurement. When vehicles cross this line, their entry time is logged.</a:t>
            </a:r>
          </a:p>
          <a:p>
            <a:pPr>
              <a:buFont typeface="Arial" panose="020B0604020202020204" pitchFamily="34" charset="0"/>
              <a:buChar char="•"/>
            </a:pPr>
            <a:r>
              <a:rPr lang="en-US" b="1" dirty="0"/>
              <a:t>Speed Estimation</a:t>
            </a:r>
            <a:r>
              <a:rPr lang="en-US" dirty="0"/>
              <a:t>: The system calculates vehicle speed using the time taken to cross the detection line and a known real-world distance, displaying results directly on the video frame.</a:t>
            </a:r>
          </a:p>
          <a:p>
            <a:pPr>
              <a:buFont typeface="Arial" panose="020B0604020202020204" pitchFamily="34" charset="0"/>
              <a:buChar char="•"/>
            </a:pPr>
            <a:r>
              <a:rPr lang="en-US" b="1" dirty="0"/>
              <a:t>Insights</a:t>
            </a:r>
            <a:r>
              <a:rPr lang="en-US" dirty="0"/>
              <a:t>: The system shows consistent tracking and accurate speed annotation without any physical sensors. It proves effective for real-time traffic monitoring and enforcement.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5245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24534-CCDF-A9A4-3962-35217EBD6A95}"/>
              </a:ext>
            </a:extLst>
          </p:cNvPr>
          <p:cNvSpPr>
            <a:spLocks noGrp="1"/>
          </p:cNvSpPr>
          <p:nvPr>
            <p:ph type="title"/>
          </p:nvPr>
        </p:nvSpPr>
        <p:spPr>
          <a:xfrm>
            <a:off x="450376" y="191070"/>
            <a:ext cx="11291247" cy="914400"/>
          </a:xfrm>
        </p:spPr>
        <p:txBody>
          <a:bodyPr/>
          <a:lstStyle/>
          <a:p>
            <a:r>
              <a:rPr lang="en-IN" u="sng" dirty="0">
                <a:latin typeface="Elephant" panose="02020904090505020303" pitchFamily="18" charset="0"/>
              </a:rPr>
              <a:t>Conclusion and results:</a:t>
            </a:r>
          </a:p>
        </p:txBody>
      </p:sp>
      <p:sp>
        <p:nvSpPr>
          <p:cNvPr id="4" name="Text Placeholder 3">
            <a:extLst>
              <a:ext uri="{FF2B5EF4-FFF2-40B4-BE49-F238E27FC236}">
                <a16:creationId xmlns:a16="http://schemas.microsoft.com/office/drawing/2014/main" id="{F6499B77-A435-F817-6FEA-3188AAB6011E}"/>
              </a:ext>
            </a:extLst>
          </p:cNvPr>
          <p:cNvSpPr>
            <a:spLocks noGrp="1"/>
          </p:cNvSpPr>
          <p:nvPr>
            <p:ph type="body" sz="half" idx="2"/>
          </p:nvPr>
        </p:nvSpPr>
        <p:spPr>
          <a:xfrm>
            <a:off x="450376" y="1146411"/>
            <a:ext cx="11559653" cy="5520519"/>
          </a:xfrm>
        </p:spPr>
        <p:txBody>
          <a:bodyPr>
            <a:normAutofit fontScale="92500"/>
          </a:bodyPr>
          <a:lstStyle/>
          <a:p>
            <a:pPr>
              <a:buNone/>
            </a:pPr>
            <a:r>
              <a:rPr lang="en-US" sz="2300" dirty="0"/>
              <a:t>The </a:t>
            </a:r>
            <a:r>
              <a:rPr lang="en-US" sz="2300" b="1" dirty="0"/>
              <a:t>AUTOPACE</a:t>
            </a:r>
            <a:r>
              <a:rPr lang="en-US" sz="2300" dirty="0"/>
              <a:t> project successfully demonstrates the capability of using computer vision and deep learning to estimate vehicle speeds in real time from traffic videos. By leveraging the YOLOv8 object detection model, the system accurately detects vehicles and computes their speeds based on frame analysis and virtual line crossing logic.</a:t>
            </a:r>
          </a:p>
          <a:p>
            <a:pPr>
              <a:buNone/>
            </a:pPr>
            <a:r>
              <a:rPr lang="en-US" sz="2300" b="1" dirty="0"/>
              <a:t>Key Results:</a:t>
            </a:r>
          </a:p>
          <a:p>
            <a:pPr>
              <a:buFont typeface="Arial" panose="020B0604020202020204" pitchFamily="34" charset="0"/>
              <a:buChar char="•"/>
            </a:pPr>
            <a:r>
              <a:rPr lang="en-US" sz="2300" dirty="0"/>
              <a:t>Real-time detection of multiple vehicles with high confidence.</a:t>
            </a:r>
          </a:p>
          <a:p>
            <a:pPr>
              <a:buFont typeface="Arial" panose="020B0604020202020204" pitchFamily="34" charset="0"/>
              <a:buChar char="•"/>
            </a:pPr>
            <a:r>
              <a:rPr lang="en-US" sz="2300" dirty="0"/>
              <a:t>Speed estimation achieved using frame-based timestamping and known distance calibration.</a:t>
            </a:r>
          </a:p>
          <a:p>
            <a:pPr>
              <a:buFont typeface="Arial" panose="020B0604020202020204" pitchFamily="34" charset="0"/>
              <a:buChar char="•"/>
            </a:pPr>
            <a:r>
              <a:rPr lang="en-US" sz="2300" dirty="0"/>
              <a:t>Accurate annotation of speed on each frame without the need for physical speed sensors.</a:t>
            </a:r>
          </a:p>
          <a:p>
            <a:pPr>
              <a:buNone/>
            </a:pPr>
            <a:r>
              <a:rPr lang="en-US" sz="2300" b="1" dirty="0"/>
              <a:t>Conclusion:</a:t>
            </a:r>
          </a:p>
          <a:p>
            <a:r>
              <a:rPr lang="en-US" sz="2300" dirty="0"/>
              <a:t>This approach provides a scalable, low-cost, and efficient alternative to traditional speed detection methods like RADAR or LIDAR. AUTOPACE can be deployed in smart cities for traffic monitoring, law enforcement, and data collection, making it a valuable tool in intelligent transportation systems.</a:t>
            </a:r>
          </a:p>
          <a:p>
            <a:endParaRPr lang="en-IN" dirty="0"/>
          </a:p>
        </p:txBody>
      </p:sp>
    </p:spTree>
    <p:extLst>
      <p:ext uri="{BB962C8B-B14F-4D97-AF65-F5344CB8AC3E}">
        <p14:creationId xmlns:p14="http://schemas.microsoft.com/office/powerpoint/2010/main" val="35960479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97</TotalTime>
  <Words>1388</Words>
  <Application>Microsoft Office PowerPoint</Application>
  <PresentationFormat>Widescreen</PresentationFormat>
  <Paragraphs>66</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Arial</vt:lpstr>
      <vt:lpstr>Calibri</vt:lpstr>
      <vt:lpstr>Century Gothic</vt:lpstr>
      <vt:lpstr>Elephant</vt:lpstr>
      <vt:lpstr>Franklin Gothic Book</vt:lpstr>
      <vt:lpstr>Segoe UI</vt:lpstr>
      <vt:lpstr>Mesh</vt:lpstr>
      <vt:lpstr>Name of the intern         :rounak saha branch/institute            :ece/iem Kolkata guide                                     :dR.sujoy kumar biswas internship institute       :ideas-isi Kolkata duration                              :14.01.2025-30.04.2025 github repository           :: https://github.com/rounak393/autopace</vt:lpstr>
      <vt:lpstr>introduction</vt:lpstr>
      <vt:lpstr>Objectives:</vt:lpstr>
      <vt:lpstr>Tools and technologies:  the tools and technologies used in the AUTOPACE project: YOLOv8 (You Only Look Once Version 8) Deep learning model for real-time object detection. Python Core programming language used for building the application logic. OpenCV (Open Source Computer Vision Library) Used for video capture, frame processing, drawing overlays, and image manipulation. Ultralytics Library Python package that facilitates loading and running YOLOv8 models easily. Google Colab Cloud-based development environment used for executing and testing the project code. Torch (PyTorch) Backend deep learning framework used for running the YOLOv8 model. NumPy &amp; Time Modules Used for mathematical computations and time-based speed estimations. GitHub Version control and project code repository platform. 🔗 GitHub Repository </vt:lpstr>
      <vt:lpstr>methodology:</vt:lpstr>
      <vt:lpstr>Code extracts:</vt:lpstr>
      <vt:lpstr>Vehicle Speed Detection Flow – Summary </vt:lpstr>
      <vt:lpstr>DATA ANALYSIS AND RESULTS:</vt:lpstr>
      <vt:lpstr>Conclusion and results:</vt:lpstr>
      <vt:lpstr>Acknowledgement:</vt:lpstr>
      <vt:lpstr> Presentation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ROUNAK SAHA</dc:creator>
  <cp:lastModifiedBy>ROUNAK SAHA</cp:lastModifiedBy>
  <cp:revision>1</cp:revision>
  <dcterms:created xsi:type="dcterms:W3CDTF">2025-05-22T08:02:37Z</dcterms:created>
  <dcterms:modified xsi:type="dcterms:W3CDTF">2025-05-22T17:36:42Z</dcterms:modified>
</cp:coreProperties>
</file>